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86" r:id="rId8"/>
    <p:sldId id="261" r:id="rId9"/>
    <p:sldId id="262" r:id="rId10"/>
    <p:sldId id="263" r:id="rId11"/>
    <p:sldId id="264" r:id="rId12"/>
    <p:sldId id="265" r:id="rId13"/>
    <p:sldId id="267" r:id="rId14"/>
    <p:sldId id="292" r:id="rId15"/>
    <p:sldId id="293" r:id="rId16"/>
    <p:sldId id="294" r:id="rId17"/>
    <p:sldId id="295" r:id="rId18"/>
    <p:sldId id="269" r:id="rId19"/>
    <p:sldId id="270" r:id="rId20"/>
    <p:sldId id="290" r:id="rId21"/>
    <p:sldId id="271" r:id="rId22"/>
    <p:sldId id="291" r:id="rId23"/>
    <p:sldId id="272" r:id="rId24"/>
    <p:sldId id="289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/index.php?title=%D0%A8%D1%8B%D0%B4%D0%B0%D0%BC%D0%B4%D1%8B%D0%BB%D1%8B%D2%9B&amp;action=edit&amp;redlink=1" TargetMode="External"/><Relationship Id="rId2" Type="http://schemas.openxmlformats.org/officeDocument/2006/relationships/hyperlink" Target="https://kk.wikipedia.org/wiki/%D0%A1%D0%B5%D0%BA%D1%83%D0%BD%D0%B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k.wikipedia.org/wiki/%D0%A4%D1%80%D0%B0%D0%BD%D1%86%D1%83%D0%B7_%D1%82%D1%96%D0%BB%D1%9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/index.php?title=%D2%AE%D2%A3%D0%B3%D1%96%D1%80_%D3%A9%D0%BD%D0%B5%D1%80%D1%96&amp;action=edit&amp;redlink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k.wikipedia.org/wiki/%D0%90%D1%83%D1%81%D1%82%D1%80%D0%B0%D0%BB%D0%B8%D1%8F" TargetMode="External"/><Relationship Id="rId5" Type="http://schemas.openxmlformats.org/officeDocument/2006/relationships/hyperlink" Target="https://kk.wikipedia.org/wiki/%D0%90%D1%84%D1%80%D0%B8%D0%BA%D0%B0" TargetMode="External"/><Relationship Id="rId4" Type="http://schemas.openxmlformats.org/officeDocument/2006/relationships/hyperlink" Target="https://kk.wikipedia.org/wiki/%D0%A4%D1%80%D0%B0%D0%BD%D1%86%D0%B8%D1%8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F%D0%BE%D0%BB%D0%BE" TargetMode="External"/><Relationship Id="rId13" Type="http://schemas.openxmlformats.org/officeDocument/2006/relationships/hyperlink" Target="https://kk.wikipedia.org/wiki/%D0%94%D0%B8%D1%81%D0%BA_%D0%BB%D0%B0%D2%9B%D1%82%D1%8B%D1%80%D1%83" TargetMode="External"/><Relationship Id="rId18" Type="http://schemas.openxmlformats.org/officeDocument/2006/relationships/hyperlink" Target="https://kk.wikipedia.org/wiki/%D0%91%D0%90%D2%9A" TargetMode="External"/><Relationship Id="rId3" Type="http://schemas.openxmlformats.org/officeDocument/2006/relationships/hyperlink" Target="https://kk.wikipedia.org/wiki/%D0%93%D0%B8%D0%BC%D0%BD%D0%B0%D1%81%D1%82%D0%B8%D0%BA%D0%B0" TargetMode="External"/><Relationship Id="rId7" Type="http://schemas.openxmlformats.org/officeDocument/2006/relationships/hyperlink" Target="https://kk.wikipedia.org/w/index.php?title=%D0%95%D0%B6%D0%B5%D0%BB%D0%B3%D1%96_%D0%9F%D0%B5%D1%80%D1%81%D0%B8%D1%8F&amp;action=edit&amp;redlink=1" TargetMode="External"/><Relationship Id="rId12" Type="http://schemas.openxmlformats.org/officeDocument/2006/relationships/hyperlink" Target="https://kk.wikipedia.org/wiki/%D0%96%D2%AF%D0%B3%D1%96%D1%80%D1%83" TargetMode="External"/><Relationship Id="rId17" Type="http://schemas.openxmlformats.org/officeDocument/2006/relationships/hyperlink" Target="https://kk.wikipedia.org/wiki/%D0%9E%D0%BB%D0%B8%D0%BC%D0%BF%D0%B8%D0%B0%D0%B4%D0%B0_%D0%BE%D0%B9%D1%8B%D0%BD%D0%B4%D0%B0%D1%80%D1%8B" TargetMode="External"/><Relationship Id="rId2" Type="http://schemas.openxmlformats.org/officeDocument/2006/relationships/hyperlink" Target="https://kk.wikipedia.org/wiki/%D2%9A%D1%8B%D1%82%D0%B0%D0%B9" TargetMode="External"/><Relationship Id="rId16" Type="http://schemas.openxmlformats.org/officeDocument/2006/relationships/hyperlink" Target="https://kk.wikipedia.org/wiki/%D0%9E%D0%BB%D0%B8%D0%BC%D0%BF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0%91%D0%B0%D0%BB%D1%8B%D2%9B_%D0%B0%D1%83%D0%BB%D0%B0%D1%83" TargetMode="External"/><Relationship Id="rId11" Type="http://schemas.openxmlformats.org/officeDocument/2006/relationships/hyperlink" Target="https://kk.wikipedia.org/wiki/%D0%9A%D2%AF%D1%80%D0%B5%D1%81" TargetMode="External"/><Relationship Id="rId5" Type="http://schemas.openxmlformats.org/officeDocument/2006/relationships/hyperlink" Target="https://kk.wikipedia.org/wiki/%D0%96%D2%AF%D0%B7%D1%83" TargetMode="External"/><Relationship Id="rId15" Type="http://schemas.openxmlformats.org/officeDocument/2006/relationships/hyperlink" Target="https://kk.wikipedia.org/w/index.php?title=%D0%9F%D0%B5%D0%BB%D0%BE%D0%BF%D0%BE%D0%BD%D0%B5%D1%81%D1%81%D0%B5&amp;action=edit&amp;redlink=1" TargetMode="External"/><Relationship Id="rId10" Type="http://schemas.openxmlformats.org/officeDocument/2006/relationships/hyperlink" Target="https://kk.wikipedia.org/wiki/%D0%95%D0%B6%D0%B5%D0%BB%D0%B3%D1%96_%D0%93%D1%80%D0%B5%D0%BA%D0%B8%D1%8F" TargetMode="External"/><Relationship Id="rId4" Type="http://schemas.openxmlformats.org/officeDocument/2006/relationships/hyperlink" Target="https://kk.wikipedia.org/wiki/%D0%9F%D0%B5%D1%80%D2%93%D0%B0%D1%83%D1%8B%D0%BD" TargetMode="External"/><Relationship Id="rId9" Type="http://schemas.openxmlformats.org/officeDocument/2006/relationships/hyperlink" Target="https://kk.wikipedia.org/w/index.php?title=%D0%90%D1%82%D1%82%D1%8B_%D1%80%D1%8B%D1%86%D0%B0%D1%80%D0%BB%D0%B0%D1%80%D0%B4%D1%8B%D2%A3_%D0%BD%D0%B0%D0%B9%D0%B7%D0%B0%D0%BC%D0%B5%D0%BD_%D0%B6%D0%B0%D1%80%D1%8B%D1%81%D1%8B&amp;action=edit&amp;redlink=1" TargetMode="External"/><Relationship Id="rId14" Type="http://schemas.openxmlformats.org/officeDocument/2006/relationships/hyperlink" Target="https://kk.wikipedia.org/w/index.php?title=%D0%90%D1%80%D0%B1%D0%B0_%D0%B6%D0%B0%D1%80%D1%8B%D1%81%D1%8B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6%D0%B0%D1%80%D1%8B%D1%81%D1%82%D1%8B%D2%9B_%D3%99%D0%B4%D1%96%D1%81" TargetMode="External"/><Relationship Id="rId2" Type="http://schemas.openxmlformats.org/officeDocument/2006/relationships/hyperlink" Target="https://kk.wikipedia.org/w/index.php?title=%D2%9A%D0%BE%D0%B7%D2%93%D0%B0%D0%BB%D1%8B%D1%81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/index.php?title=%D0%A1%D0%BF%D0%BE%D1%80%D1%82%D1%82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k.wikipedia.org/wiki/%D0%94%D0%B5%D0%BD%D0%B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k.wikipedia.org/wiki/%D0%95%D1%8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latin typeface="Times New Roman"/>
                <a:ea typeface="Times New Roman"/>
              </a:rPr>
              <a:t>Спорттық жаттығулардағы хронофизиологиялық аспектілер.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9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Статикалык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жаттығуға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ұстап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тұратын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қалыпты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ететіндерді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мысалы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гимнасшы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мен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мәнерлеп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сырғанаушыда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жатқызады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41" y="836712"/>
            <a:ext cx="3816424" cy="261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744416" cy="249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6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4038600" cy="536145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Дегенмен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де 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дене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жаттығуының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көпшілігі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200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динамика-</a:t>
            </a:r>
            <a:r>
              <a:rPr lang="ru-RU" sz="3200" i="1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лық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(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жүру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жүгіру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жузу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32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болады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>
              <a:ea typeface="Calibri"/>
              <a:cs typeface="Times New Roman"/>
            </a:endParaRPr>
          </a:p>
          <a:p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816424" cy="258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09" y="3573016"/>
            <a:ext cx="498563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Күштің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қуаттылықтың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олармен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байланысты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жұмыс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жасаудың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жоғары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ұзақтығы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көрініс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беру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дене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жаттығулары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күшті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шапшаңдық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күштілікті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шыдамдылықты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арттыратындар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болып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үш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топқа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бөлінеді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22222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Clr>
                <a:srgbClr val="1F2123"/>
              </a:buClr>
            </a:pP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Қимылдың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аз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ғана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шапшаңдығымен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сыртқы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үлкен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қарсылықпен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статикалық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немесе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динамикалык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режимде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керініс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беретін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негізгі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еттердің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барынша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жоғары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немесе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барынша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жоғары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шамасындағыларды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күш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жаттығулары</a:t>
            </a: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деп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атайды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29600" cy="6336704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Күшті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барынша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кеп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көрсетумен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басты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жаттығулардың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ең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жоғары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ұзақтығы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бірнеше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2" tooltip="Секунд"/>
              </a:rPr>
              <a:t>секунд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ғана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құрайды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Үлкен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қуат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жұмсау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яғни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салыстырмалы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түрдегі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үлкен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күш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пен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жиырылу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шапшаңдығы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бір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мезгілде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көрінетін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динамикалық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жаттығулары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solidFill>
                  <a:srgbClr val="00B0F0"/>
                </a:solidFill>
                <a:latin typeface="Times New Roman"/>
                <a:ea typeface="Times New Roman"/>
              </a:rPr>
              <a:t>шапшаңдық</a:t>
            </a:r>
            <a:r>
              <a:rPr lang="ru-RU" sz="2000" b="1" i="1" dirty="0">
                <a:solidFill>
                  <a:srgbClr val="00B0F0"/>
                </a:solidFill>
                <a:latin typeface="Times New Roman"/>
                <a:ea typeface="Times New Roman"/>
              </a:rPr>
              <a:t> - </a:t>
            </a:r>
            <a:r>
              <a:rPr lang="ru-RU" sz="2000" b="1" i="1" dirty="0" err="1">
                <a:solidFill>
                  <a:srgbClr val="00B0F0"/>
                </a:solidFill>
                <a:latin typeface="Times New Roman"/>
                <a:ea typeface="Times New Roman"/>
              </a:rPr>
              <a:t>күштілік</a:t>
            </a: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жаттығулары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болып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табылады</a:t>
            </a:r>
            <a:r>
              <a:rPr lang="ru-RU" sz="20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.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Еттердің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барынша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жоғары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қуаттылығын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жалпы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қуаттылықтың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30-50 % -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құрайтын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(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статикалық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күш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)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сыртқы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қарсылықтар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кезінде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дамытады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Күшпен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жиырылатын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еттер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қатысатын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жаттығуының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ең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көп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ұзақтығы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3-5 сек. 2 минут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аралығында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</a:rPr>
              <a:t>болады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. </a:t>
            </a:r>
            <a:endParaRPr lang="ru-RU" sz="2000" dirty="0" smtClean="0">
              <a:solidFill>
                <a:srgbClr val="222222"/>
              </a:solidFill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1F2123"/>
              </a:buClr>
            </a:pPr>
            <a:r>
              <a:rPr lang="ru-RU" sz="20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hlinkClick r:id="rId3" tooltip="Шыдамдылық (мұндай бет жоқ)"/>
              </a:rPr>
              <a:t>Шыдамдылық</a:t>
            </a:r>
            <a:r>
              <a:rPr lang="ru-RU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жаттығуына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қимылды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іске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асыратын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еттердің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тобы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жұмсалатын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күш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пен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жиырылу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шапшаңдығы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онша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кеп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болмай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дамытатын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бірақ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оларды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қалпына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ұстауға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бірнеше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минуттен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бірнеше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сағаттарға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дейін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қайталауға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болатындарды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жатқызады</a:t>
            </a:r>
            <a:r>
              <a:rPr lang="kk-KZ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97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2840" cy="1052736"/>
          </a:xfrm>
        </p:spPr>
        <p:txBody>
          <a:bodyPr/>
          <a:lstStyle/>
          <a:p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Дене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жаттығуларының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адам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ағзасының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физиологиялық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жүйелеріне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Times New Roman"/>
                <a:ea typeface="Times New Roman"/>
              </a:rPr>
              <a:t>әсері</a:t>
            </a:r>
            <a:r>
              <a:rPr lang="ru-RU" sz="2000" i="1" dirty="0">
                <a:solidFill>
                  <a:srgbClr val="212529"/>
                </a:solidFill>
                <a:latin typeface="Times New Roman"/>
                <a:ea typeface="Times New Roman"/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066856" cy="5328592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Физикалық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бірқатар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белгілері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бойынша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мынадай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топтарға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бөлінеді</a:t>
            </a:r>
            <a:r>
              <a:rPr lang="ru-RU" sz="1400" b="1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массасы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көлемінің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белсенділігіне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1\3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бөлігінен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азырақ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қатысуымен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орындалатын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жергілікті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садақпен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ату\; 2\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аймақты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массасының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1\2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бөлігіне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шейін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қатысады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қолдың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көмегімен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жасалынатын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гимнастикалық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\; 3\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еттердің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1\2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бөлігінен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көбірек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бөлімі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қатысатын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аймақты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ІІ.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қызметінің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тәртібіне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 1\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изометриялық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тәртіпте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қызметінің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басым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болуы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жөніндегі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статикалық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жүкті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ұстап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тұру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\; 2\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ауксотониялық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тәртіпте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басым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динамикалық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ІІІ.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Физиологиялық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сапаның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қайсібірі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басым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болуына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 1\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жылдам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күш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кезде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кезде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бір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уақытта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үлкен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күш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пен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жиырылу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жылдамдығын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көрсетеді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секіру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лақтыру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2\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аз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ғана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күш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пен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жылдамдықта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ұзақ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уақыт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жұмыс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қабілеттілігін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сақтайтын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төзімділікке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\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ұзақ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қашықтыққа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жүгіру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шаңғы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тебу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\.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ІҮ.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Уақыт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бірлігінде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орындалатын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жұмсалатын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энергия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мөлшеріне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 І\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жеңіл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2\ орта; 3\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сылбыр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4\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ауыр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5\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өте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ауыр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Ү\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Энергияны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ету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механизмінің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басымдылығына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 І\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анаэробты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2\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аралас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 3\ </a:t>
            </a:r>
            <a:r>
              <a:rPr lang="ru-RU" sz="16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аэробты</a:t>
            </a:r>
            <a:r>
              <a:rPr lang="ru-RU" sz="16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342900"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51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жаттығуларының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әсерінен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айналым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биоэнергетикалық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эндокринді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жүйелердің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өзгеру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энергиямен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ететін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Глюкоза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сүт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қышқылына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дейін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ыдырап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20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секундта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57 ккал энергия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береді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энергиямен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субстраттармен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тотығу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кезінде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жүзеге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асады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2\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жол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Тотығу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көмірсулар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мен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майлардың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жасушаларының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митохондриясында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жүреді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де, 2-5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минуттарда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максимумына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жетіп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5 кал\кг\сек энергия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жұмсалады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Осыған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мынадай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түрлерге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бөледі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энергия 75%-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95 %-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дейін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жолмен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түзіледі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орындағанда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физикалық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сапа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күш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пен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тездік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болып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табылады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энергия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өнімділіктің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механизмі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басым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болғандықтан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физикалық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сапасы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төзімділік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болып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табылады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61926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Тотығу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кезінде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қолданылатындықтан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жаттығулардың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қуаттылығын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пайдалану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деңгейімен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бағалайды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Егер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пайдалану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мөлшерін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барынша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деңгейіне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жеткізсек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онда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жаттығудың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қарқындылығын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салыстырмалы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қуаттың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деңгейімен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сипаттауға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еттердің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50 % -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көбірегі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жұмыс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істегенде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жоғарғы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мөлшерін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талап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етуін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барынша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дейміз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мөлшері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машықтанбағандарда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2,5-3,5 л\мин.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Болса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машықтанаған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адамдарда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5-6 л\мин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барынша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мөлшері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айналымы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 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жүйесінің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етке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тасымалдауына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сондай-ақ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қолдануына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18-20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жаста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барынша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көлемі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өте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жоғары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да,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ұлғаюына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қарай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төмендейді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70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жастағы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адам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20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жастағы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60%-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ғана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құрайды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Сүт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қышқылының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пайда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болуы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мен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ыдырауы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негізінде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қалыпқа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келу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процесі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өтетін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болғандықтан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жұмыстың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қарқындылығын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сүт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қышқылының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деңгейімен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анықтауға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болады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Ол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жүрек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энергия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көзінде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айналып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глюкоза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синтезделеді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Жұмыс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қарықынын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сүт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қышқылының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деңгейімен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анықтау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үшін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анаэробты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алмасудың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табалдырығы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деген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түсінік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енгізілген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1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шаршау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Қимыл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актілерін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реттейтін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жүйелер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орталығында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Жүйке-бұлшық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шеткі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жүйелер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мүшесінде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ететін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жүйелерде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арта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түседі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Жұмыс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кезінде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шаршаудың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себептері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жүйке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орталық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жүйесі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қызметтерінің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өзгеруімен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дамиды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Жүйке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жасушаларында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энергиялық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қорлар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таусылады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Бұлшық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етте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энергия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көздерінің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ресинтезі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бұзылып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зат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алмасу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өнімдері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шоғырланады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Сонымен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қатар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ацетилхолен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медиаторларының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қоры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таусылып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оттегінің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қажеттілігі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азаяды</a:t>
            </a: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34680" cy="586551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тәніңізді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сауықтырып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қана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қоймай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денсаулығы-ңызға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нұқсан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келтіре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түрінің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дертпен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үйлеспейтінін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білгеніңіз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227340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0000"/>
                </a:solidFill>
                <a:latin typeface="inherit"/>
              </a:rPr>
              <a:t>Әлсіз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inherit"/>
              </a:rPr>
              <a:t>жүрек</a:t>
            </a:r>
            <a:r>
              <a:rPr lang="ru-RU" dirty="0">
                <a:solidFill>
                  <a:srgbClr val="000000"/>
                </a:solidFill>
                <a:latin typeface="Roboto-Regular"/>
              </a:rPr>
              <a:t/>
            </a:r>
            <a:br>
              <a:rPr lang="ru-RU" dirty="0">
                <a:solidFill>
                  <a:srgbClr val="000000"/>
                </a:solidFill>
                <a:latin typeface="Roboto-Regu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Жүрек-қан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тамырлар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аурулары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спорттық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жаттығуларды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таңдағанда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жіті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мән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беруді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талап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Себебі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қандай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бір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түрін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жасағанда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алдымен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жүрек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тамырларға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салмақ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түседі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Әрине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жүрек-қан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тамырлар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жүйесінде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кінәрат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болса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денеңізге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артық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түсіруден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аулақ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болғайсыз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inherit"/>
              </a:rPr>
              <a:t>Бас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тартқаныңыз</a:t>
            </a:r>
            <a:r>
              <a:rPr lang="ru-RU" b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жөн</a:t>
            </a:r>
            <a:endParaRPr lang="ru-RU" dirty="0">
              <a:solidFill>
                <a:srgbClr val="000000"/>
              </a:solidFill>
              <a:latin typeface="Roboto_light"/>
            </a:endParaRPr>
          </a:p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Мысалы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бас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тартуға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кеңес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берілетін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жаттығулар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қатарына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спорттық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жүгіру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секіру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үлкен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теннис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түсіретін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жаттықтыру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құралдарында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Ол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аталған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нұсқалардың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айналымының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жылдамдауына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Нәтижесінде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денсаулығыңызға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нұқсан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келтіріп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тіпті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өлімге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алып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келуі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inherit"/>
              </a:rPr>
              <a:t>Байқап</a:t>
            </a:r>
            <a:r>
              <a:rPr lang="ru-RU" b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көріңіз</a:t>
            </a:r>
            <a:endParaRPr lang="ru-RU" dirty="0">
              <a:solidFill>
                <a:srgbClr val="000000"/>
              </a:solidFill>
              <a:latin typeface="Roboto_light"/>
            </a:endParaRPr>
          </a:p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Жүрек-қан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тамырлар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жүйесінде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ақау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бар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адамдарға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суда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жүзу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жаяу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жүру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сынды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тыныштықты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талап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жаттығулар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тиімді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Оларға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күш-қуат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аз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жұмсалатындықтан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айналымын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жақсартуға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себін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тигізеді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Десе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де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түрлерімен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тек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шаршағаныңызды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сезіп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жүрек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соғысыңыз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жылдамдап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ентіге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бастағанша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ғана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айналысу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қажет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екенін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естен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шығармаңыз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нышандар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пайда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болған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сәтте-ақ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тоқтату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керек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5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3500"/>
            <a:ext cx="4381458" cy="26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896544" cy="2711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603"/>
            <a:ext cx="3756051" cy="2554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4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0000"/>
                </a:solidFill>
                <a:latin typeface="inherit"/>
              </a:rPr>
              <a:t>Күре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inherit"/>
              </a:rPr>
              <a:t>тамыр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торы</a:t>
            </a:r>
            <a:r>
              <a:rPr lang="ru-RU" dirty="0">
                <a:solidFill>
                  <a:srgbClr val="000000"/>
                </a:solidFill>
                <a:latin typeface="Roboto-Regular"/>
              </a:rPr>
              <a:t/>
            </a:r>
            <a:br>
              <a:rPr lang="ru-RU" dirty="0">
                <a:solidFill>
                  <a:srgbClr val="000000"/>
                </a:solidFill>
                <a:latin typeface="Roboto-Regu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тамырлардың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кеңеюі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аяқта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жамбас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ағзаларын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тексерген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варикоз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диагнозы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жайлар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патология –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ұюының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ұшыратуымен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кесірлі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денсаулығыңызға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қиындықтар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туғызады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Аяқ-қол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тамырлары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бітеліп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мүгедектік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қаупі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төнеді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ұйыған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бұлшықетіне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өліп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кетуі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ғажап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тартқаныңыз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Көбіне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варикоз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түсіретін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соққы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түрлерінен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аулақ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болғаныңыз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абзал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жаттығулар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тізіміне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тізерлей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қалыпта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зілтемір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көтеру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секіру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степ-аэробика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варикоз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түрлеріне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тамырларға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түсіреді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көтеру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тамырлардың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бетер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кеңюіне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қоюлануына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аяқ-қол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ағзалар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тамырларының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зақымдалуына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Байқап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көріңіз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Варикоз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буындарға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салмақты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азайтатын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тездететін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оттегімен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байытатын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құрамының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өзгеруіне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қатарында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суда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жүзу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аэробикасы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жүріс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велоспорт, гольф,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түсірмейтін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құралдары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велоспо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89040"/>
            <a:ext cx="5013487" cy="281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261833" cy="3128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9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0000"/>
                </a:solidFill>
                <a:latin typeface="inherit"/>
              </a:rPr>
              <a:t>Көздің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inherit"/>
              </a:rPr>
              <a:t>нашар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inherit"/>
              </a:rPr>
              <a:t>көруі</a:t>
            </a:r>
            <a:r>
              <a:rPr lang="ru-RU" dirty="0">
                <a:solidFill>
                  <a:srgbClr val="000000"/>
                </a:solidFill>
                <a:latin typeface="Roboto-Regular"/>
              </a:rPr>
              <a:t/>
            </a:r>
            <a:br>
              <a:rPr lang="ru-RU" dirty="0">
                <a:solidFill>
                  <a:srgbClr val="000000"/>
                </a:solidFill>
                <a:latin typeface="Roboto-Regu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шары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тұрғындарының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үштен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ауруынан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зардап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шегеді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көбі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сүреді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Дәрігерлер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офтальмологиялық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патологиясы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жаттығуларды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таңдауда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мұқият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таңдалмаған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көруін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нашарлатады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 оны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келтіру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деуге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тартқаныңыз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Тау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шаңғысы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желкенді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қайық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сынды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түрлерінен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тартқаныңыз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жандарға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хоккей, футбол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ойындарына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әуес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болмауға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Аталғандардан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бөлек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бокс,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секіру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регби,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атлетика,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гимнастика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акробатикаға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Байқап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көріңіз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көзіңіз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оншалықты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көрмесе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дәрігерлер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суда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жүзу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сауықтыратын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есумен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шұғылдануға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рұқсат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көзіңіз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мүлдем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организмнің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тонусын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гигиеналық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гимнастикамен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айналысуға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дәрігердің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рұқсаты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8" y="476672"/>
            <a:ext cx="3820082" cy="380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4966"/>
            <a:ext cx="4476692" cy="3522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0000"/>
                </a:solidFill>
                <a:latin typeface="inherit"/>
              </a:rPr>
              <a:t>Өкпе</a:t>
            </a:r>
            <a:r>
              <a:rPr lang="ru-RU" b="1" i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inherit"/>
              </a:rPr>
              <a:t>патологиясы</a:t>
            </a:r>
            <a:r>
              <a:rPr lang="ru-RU" dirty="0">
                <a:solidFill>
                  <a:srgbClr val="000000"/>
                </a:solidFill>
                <a:latin typeface="Roboto-Regular"/>
              </a:rPr>
              <a:t/>
            </a:r>
            <a:br>
              <a:rPr lang="ru-RU" dirty="0">
                <a:solidFill>
                  <a:srgbClr val="000000"/>
                </a:solidFill>
                <a:latin typeface="Roboto-Regu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Демікпесі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бар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адам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түрін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таңдаған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кезде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өзіне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бірнеше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сұрақ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қоюы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тиіс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мұндай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белсенділік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барысында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тыныс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алудың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тереңдігі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мен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жиілігін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бақылауға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бола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жаттығу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жасау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мұрынмен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тыныстауға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бола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қажет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болған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жағдайда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демалуға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бола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белсенділік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жөтелге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ықпал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Демікпенден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зардап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шегетін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адам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өмірін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сақтау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сұрақтардың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барлығы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маңызды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inherit"/>
              </a:rPr>
              <a:t>Бас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тартқаныңыз</a:t>
            </a:r>
            <a:r>
              <a:rPr lang="ru-RU" b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жөн</a:t>
            </a:r>
            <a:endParaRPr lang="ru-RU" dirty="0">
              <a:solidFill>
                <a:srgbClr val="000000"/>
              </a:solidFill>
              <a:latin typeface="Roboto_light"/>
            </a:endParaRPr>
          </a:p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Демікпе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ұзақ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уақыт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белсенділікті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талап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өкпеге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күш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түсіретін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түрлеріне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тыйым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салынады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Сонымен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қатар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өкпе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ұстамасына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сеп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болатын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футбол, баскетбол, хоккей,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ұзақ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қашықтыққа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жүгіруден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де бас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тартқаныңыз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абзал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inherit"/>
              </a:rPr>
              <a:t>Байқап</a:t>
            </a:r>
            <a:r>
              <a:rPr lang="ru-RU" b="1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inherit"/>
              </a:rPr>
              <a:t>көріңіз</a:t>
            </a:r>
            <a:endParaRPr lang="ru-RU" dirty="0">
              <a:solidFill>
                <a:srgbClr val="000000"/>
              </a:solidFill>
              <a:latin typeface="Roboto_light"/>
            </a:endParaRPr>
          </a:p>
          <a:p>
            <a:r>
              <a:rPr lang="ru-RU" dirty="0" err="1">
                <a:solidFill>
                  <a:srgbClr val="000000"/>
                </a:solidFill>
                <a:latin typeface="Roboto_light"/>
              </a:rPr>
              <a:t>Демкіпесі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бар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адамдар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жүзу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пайдалы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Оған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қоса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дәрігерлер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велосипед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тебуге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байдаркада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есу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балық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аулау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желкенді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қайық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спорты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қысқа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қашықтыққа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жүгіруге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рұқсат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етеді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Мұнан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бөлек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мамандар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күш-қуаттың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жылдам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шығарылуына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ықпал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ететін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топтық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спорт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түрлерінің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пайдалы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екенін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аңғарды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Олардың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қатарында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 регби, </a:t>
            </a:r>
            <a:r>
              <a:rPr lang="ru-RU" dirty="0" err="1">
                <a:solidFill>
                  <a:srgbClr val="000000"/>
                </a:solidFill>
                <a:latin typeface="Roboto_light"/>
              </a:rPr>
              <a:t>күрес</a:t>
            </a:r>
            <a:r>
              <a:rPr lang="ru-RU" dirty="0">
                <a:solidFill>
                  <a:srgbClr val="000000"/>
                </a:solidFill>
                <a:latin typeface="Roboto_light"/>
              </a:rPr>
              <a:t>, бейсбол, гольф, гимнастика бар.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7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0" y="188640"/>
            <a:ext cx="4248472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5" y="2964105"/>
            <a:ext cx="3858850" cy="2570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22222"/>
                </a:solidFill>
                <a:latin typeface="Arial"/>
                <a:ea typeface="Times New Roman"/>
              </a:rPr>
              <a:t>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(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2" tooltip="Француз тілі"/>
              </a:rPr>
              <a:t>фр.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fr-FR" i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desport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—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бекершілік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(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leisure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)) —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белгілі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ережелер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немесе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дәстүрлерге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сай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көбінесе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жарыс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күйінде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өтетін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әрекет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Спорт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жалпы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алғанда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физикалық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мығымдығы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өте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маңызды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болатын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(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жеңіске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немесе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жеңіліске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әкелетін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)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әрекетті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сипаттағанымен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ақыл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-ой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немесе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құрал-жабдық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сапасы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да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маңызды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рөл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атқаратын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ақыл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-ой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және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мотор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спортына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қатысты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айтылады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Адам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баласы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спортпен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денсаулығын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жақсарту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моральді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және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затты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қанағаттану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үшін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өзін-өзі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дамыту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үшін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шұғылданады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Cпорт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сөзінің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арғы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төркіні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Француз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тілінен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басталады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desport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-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көңіл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ашу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дегенді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білдіреді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екен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Ағылшын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тіліне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бұл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сөз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1300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жылдары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еніпті</a:t>
            </a:r>
            <a:r>
              <a:rPr lang="ru-RU" u="sng" baseline="30000" dirty="0" smtClean="0">
                <a:solidFill>
                  <a:srgbClr val="0B008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кейін</a:t>
            </a:r>
            <a:r>
              <a:rPr lang="ru-RU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басқа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тілдерге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таралып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19ғ.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соңына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таман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қазақ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тілінде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қолданысқа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бастапты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Оның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басқа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мағынасы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ұтысу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аулау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ойын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көңіл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ашу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шынығу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деген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мағыналарды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</a:rPr>
              <a:t>береді</a:t>
            </a:r>
            <a:r>
              <a:rPr lang="ru-RU" dirty="0" smtClean="0">
                <a:solidFill>
                  <a:srgbClr val="222222"/>
                </a:solidFill>
                <a:latin typeface="Arial"/>
                <a:ea typeface="Times New Roman"/>
              </a:rPr>
              <a:t>.</a:t>
            </a:r>
            <a:r>
              <a:rPr lang="ru-RU" u="sng" baseline="30000" dirty="0" smtClean="0">
                <a:solidFill>
                  <a:srgbClr val="0B0080"/>
                </a:solidFill>
                <a:latin typeface="Arial"/>
                <a:ea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</a:rPr>
              <a:t>Рогеттің</a:t>
            </a:r>
            <a:r>
              <a:rPr lang="ru-RU" dirty="0" smtClean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анықтамасы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бойынша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зат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есім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күйіндегі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спорт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сөзі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"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босау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мен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көңіл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ашу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үшін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жасалатын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әрекет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"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дегенді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</a:rPr>
              <a:t>білдіреді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600400" cy="514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1124744"/>
            <a:ext cx="4038600" cy="5001419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Бүгінгі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күнге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белгілі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3" tooltip="Үңгір өнері (мұндай бет жоқ)"/>
              </a:rPr>
              <a:t>үңгір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3" tooltip="Үңгір өнері (мұндай бет жоқ)"/>
              </a:rPr>
              <a:t>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3" tooltip="Үңгір өнері (мұндай бет жоқ)"/>
              </a:rPr>
              <a:t>өнерінің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көп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үлгілерінде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дәстүрлі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ырымдық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ритуалдыр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көріністері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бейнеленген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Осы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бейнеленген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көріністерді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сенімді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түрде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қазіргі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мағынадағы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жатқызуға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болмағанымен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сол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кездің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өзінде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жақын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әрекеттердің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орын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алғаны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хақында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байлам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жасауға</a:t>
            </a:r>
            <a:r>
              <a:rPr lang="ru-RU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болады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4" tooltip="Франция"/>
              </a:rPr>
              <a:t>Франция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5" tooltip="Африка"/>
              </a:rPr>
              <a:t>Африка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және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6" tooltip="Аустралия"/>
              </a:rPr>
              <a:t>Аустралияда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орналасқан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бұл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бейнелердің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осыдан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30 000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жыл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бұрын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жасалғанын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айта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кеткен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жөн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2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Тарихы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2" tooltip="Қытай"/>
              </a:rPr>
              <a:t>Қытай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жерінде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біздің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дәуірден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4000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жыл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бұрын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қазіргі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спорт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мағынасына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жақын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әрекеттің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болғанын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айтатын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заттар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мен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құралыстар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бар.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3" tooltip="Гимнастика"/>
              </a:rPr>
              <a:t>Гимнастика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ежелгі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Қытайдағы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кең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тараған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спорт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түрі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болыпты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-мыс.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4" tooltip="Перғауын"/>
              </a:rPr>
              <a:t>Перғауындар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мазарларындағы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бейнелер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мен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заттар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бірнеше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ғасырлар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бұрын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да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спорттың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түрі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болғандығынан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хабардар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етеді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оның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ішінде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5" tooltip="Жүзу"/>
              </a:rPr>
              <a:t>жүзу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мен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6" tooltip="Балық аулау"/>
              </a:rPr>
              <a:t>балық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6" tooltip="Балық аулау"/>
              </a:rPr>
              <a:t> 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6" tooltip="Балық аулау"/>
              </a:rPr>
              <a:t>аулауды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айта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кетуге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болады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 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7" tooltip="Ежелгі Персия (мұндай бет жоқ)"/>
              </a:rPr>
              <a:t>Ежелгі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7" tooltip="Ежелгі Персия (мұндай бет жоқ)"/>
              </a:rPr>
              <a:t>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7" tooltip="Ежелгі Персия (мұндай бет жоқ)"/>
              </a:rPr>
              <a:t>Персияда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8" tooltip="Поло"/>
              </a:rPr>
              <a:t>поло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және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атты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рыцарлардың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найзамен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9" tooltip="Атты рыцарлардың найзамен жарысы (мұндай бет жоқ)"/>
              </a:rPr>
              <a:t>жарысы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негіздері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қаланды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0" tooltip="Ежелгі Грекия"/>
              </a:rPr>
              <a:t>Ежелгі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0" tooltip="Ежелгі Грекия"/>
              </a:rPr>
              <a:t> 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0" tooltip="Ежелгі Грекия"/>
              </a:rPr>
              <a:t>Грекия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өзінде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алуан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түрлі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спорт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дамыған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түрлері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—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1" tooltip="Күрес"/>
              </a:rPr>
              <a:t>күрес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 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2" tooltip="Жүгіру"/>
              </a:rPr>
              <a:t>жүгіру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3" tooltip="Диск лақтыру"/>
              </a:rPr>
              <a:t>диск 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3" tooltip="Диск лақтыру"/>
              </a:rPr>
              <a:t>лақтыру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және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14" tooltip="Арба жарысы (мұндай бет жоқ)"/>
              </a:rPr>
              <a:t>арба 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14" tooltip="Арба жарысы (мұндай бет жоқ)"/>
              </a:rPr>
              <a:t>жарысы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Осы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тізімге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қарағанда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Ежелгі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Грекияда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(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жалғыз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жерде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ғана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емес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т.б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жерлерде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)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әскери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мәдениет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мен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әскери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өнер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тікелей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қатысты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Сол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жерде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төрт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жыл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сайын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 err="1">
                <a:solidFill>
                  <a:srgbClr val="A55858"/>
                </a:solidFill>
                <a:latin typeface="Arial"/>
                <a:ea typeface="Times New Roman"/>
                <a:cs typeface="Times New Roman"/>
                <a:hlinkClick r:id="rId15" tooltip="Пелопонессе (мұндай бет жоқ)"/>
              </a:rPr>
              <a:t>Пелопонессе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атты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ауылда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6" tooltip="Олимпия"/>
              </a:rPr>
              <a:t>Олимпия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деп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аталған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7" tooltip="Олимпиада ойындары"/>
              </a:rPr>
              <a:t>Олимпиада 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17" tooltip="Олимпиада ойындары"/>
              </a:rPr>
              <a:t>ойындары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өтіп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тұрған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Осы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күндері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адамзаттың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даму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деңгейіне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сәйкес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әсіресе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06600"/>
                </a:solidFill>
                <a:latin typeface="Arial"/>
                <a:ea typeface="Times New Roman"/>
                <a:cs typeface="Times New Roman"/>
                <a:hlinkClick r:id="rId18" tooltip="БАҚ"/>
              </a:rPr>
              <a:t>БАҚ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пен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жаhандық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байланыс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жүйелерінің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пайда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болуымен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спортпен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шұғылдануға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көпшіліктің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мүмкіндігі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өсуде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 Спорт </a:t>
            </a:r>
            <a:r>
              <a:rPr lang="ru-RU" i="1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кәсіпқой</a:t>
            </a:r>
            <a:r>
              <a:rPr lang="ru-RU" i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спортқа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айналып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одан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әрі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адамзатты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қызықтыруда</a:t>
            </a:r>
            <a:r>
              <a:rPr lang="ru-RU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5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222222"/>
                </a:solidFill>
                <a:latin typeface="Times New Roman"/>
                <a:ea typeface="Times New Roman"/>
              </a:rPr>
              <a:t>Дене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Times New Roman"/>
                <a:ea typeface="Times New Roman"/>
              </a:rPr>
              <a:t>жаттығулары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белгілі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мақсаттарға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жетуге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800" dirty="0" err="1">
                <a:solidFill>
                  <a:srgbClr val="A55858"/>
                </a:solidFill>
                <a:latin typeface="Times New Roman"/>
                <a:ea typeface="Times New Roman"/>
                <a:cs typeface="Times New Roman"/>
                <a:hlinkClick r:id="rId2" tooltip="Қозғалыс (мұндай бет жоқ)"/>
              </a:rPr>
              <a:t>қозғалыс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міндеттерін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шешуге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бағытталған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үздіксіз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бір-бірімен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байланысқан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қозғалыс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қимылдарының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жиынтығы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 </a:t>
            </a:r>
            <a:r>
              <a:rPr lang="ru-RU" sz="2800" dirty="0" err="1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3" tooltip="Жарыстық әдіс"/>
              </a:rPr>
              <a:t>Жарыстық</a:t>
            </a:r>
            <a:r>
              <a:rPr lang="ru-RU" sz="2800" dirty="0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3" tooltip="Жарыстық әдіс"/>
              </a:rPr>
              <a:t> </a:t>
            </a:r>
            <a:r>
              <a:rPr lang="ru-RU" sz="2800" dirty="0" err="1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3" tooltip="Жарыстық әдіс"/>
              </a:rPr>
              <a:t>спорттық</a:t>
            </a:r>
            <a:r>
              <a:rPr lang="ru-RU" sz="2800" dirty="0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3" tooltip="Жарыстық әдіс"/>
              </a:rPr>
              <a:t> </a:t>
            </a:r>
            <a:r>
              <a:rPr lang="ru-RU" sz="2800" dirty="0" err="1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3" tooltip="Жарыстық әдіс"/>
              </a:rPr>
              <a:t>жаттығуда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қозғалыс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әрекеттерінің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тұтастығы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барынша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жоғары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A55858"/>
                </a:solidFill>
                <a:latin typeface="Times New Roman"/>
                <a:ea typeface="Times New Roman"/>
                <a:cs typeface="Times New Roman"/>
                <a:hlinkClick r:id="rId4" tooltip="Спортт (мұндай бет жоқ)"/>
              </a:rPr>
              <a:t>спорттық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нәтижелерге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жетуге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бағытталган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45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8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 err="1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2" tooltip="Дене"/>
              </a:rPr>
              <a:t>Дене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жаттығуының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көбірек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жалпы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физиологиялық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жіктелуі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сол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жаттығуды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орындауға</a:t>
            </a:r>
            <a:r>
              <a:rPr lang="ru-RU" sz="2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қатысатын</a:t>
            </a:r>
            <a:r>
              <a:rPr lang="ru-RU" sz="2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белсенділігінің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үш</a:t>
            </a:r>
            <a:r>
              <a:rPr lang="ru-RU" sz="28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28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сипаттамасының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бөлінумен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белсенді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салмағының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көлемімен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i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еттердің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жиырылу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түрімен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статикалық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немесе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динамикалық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2400" i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жиырылудың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күшімен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қуаттылығымен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24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5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Белсенді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еттер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салмағының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көлеміне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дене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жаттығуын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шектеген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жаттығуларды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орындауга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бүкіл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көлемінің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үштен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бірінен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азырақ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қатысқандар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);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аймақтық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жаттығуларды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орындағы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бүкіл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ет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көлемінің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жартысынан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астамы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қатысқанды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деп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бөлінеді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Спорттық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жаттығулардың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басым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көпшілігі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оның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ауқымына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байланысты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Сол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жаттығуды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орындауға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қатысатын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err="1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hlinkClick r:id="rId2" tooltip="Ет"/>
              </a:rPr>
              <a:t>ет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топтарының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жиырылу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түріне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сәйкес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олар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800" b="1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статикалық</a:t>
            </a:r>
            <a:r>
              <a:rPr lang="ru-RU" sz="28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endParaRPr lang="ru-RU" sz="2800" b="1" i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800" b="1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динамикалық</a:t>
            </a:r>
            <a:r>
              <a:rPr lang="ru-RU" sz="28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болып</a:t>
            </a:r>
            <a:r>
              <a:rPr lang="ru-RU" sz="28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бөлінеді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74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105</TotalTime>
  <Words>1270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Горизонт</vt:lpstr>
      <vt:lpstr>Спорттық жаттығулардағы хронофизиологиялық аспектілер.</vt:lpstr>
      <vt:lpstr>Презентация PowerPoint</vt:lpstr>
      <vt:lpstr>Спорт</vt:lpstr>
      <vt:lpstr>Тарихы </vt:lpstr>
      <vt:lpstr>Презентация PowerPoint</vt:lpstr>
      <vt:lpstr>Дене жаттығулары </vt:lpstr>
      <vt:lpstr>Презентация PowerPoint</vt:lpstr>
      <vt:lpstr>Дене жаттығуының ең көбірек жалпы физиологиялық жіктелуі сол жаттығуды орындауға қатысатын еттер белсенділігінің үш негізгі сипаттамасының бөлінумен: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Дене жаттығуларының адам ағзасының физиологиялық жүйелеріне әсері.</vt:lpstr>
      <vt:lpstr>Бұлшық ет жұмысы кезіндегі қимыл жаттығуларының әсерінен қан айналым, қан, тыныс алу, биоэнергетикалық, зәр шығару, эндокринді жүйелердің өзгеру ерекшеліктері.</vt:lpstr>
      <vt:lpstr>Презентация PowerPoint</vt:lpstr>
      <vt:lpstr>Бұлшық ет қызметіндегі шаршау:</vt:lpstr>
      <vt:lpstr>Презентация PowerPoint</vt:lpstr>
      <vt:lpstr>Әлсіз жүрек </vt:lpstr>
      <vt:lpstr>Презентация PowerPoint</vt:lpstr>
      <vt:lpstr>Күре тамыр торы </vt:lpstr>
      <vt:lpstr>Презентация PowerPoint</vt:lpstr>
      <vt:lpstr>Көздің нашар көруі </vt:lpstr>
      <vt:lpstr>Презентация PowerPoint</vt:lpstr>
      <vt:lpstr>Өкпе патологиясы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Admin</cp:lastModifiedBy>
  <cp:revision>14</cp:revision>
  <dcterms:created xsi:type="dcterms:W3CDTF">2019-12-03T18:09:08Z</dcterms:created>
  <dcterms:modified xsi:type="dcterms:W3CDTF">2002-01-07T20:34:09Z</dcterms:modified>
</cp:coreProperties>
</file>